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3" r:id="rId5"/>
    <p:sldId id="264" r:id="rId6"/>
    <p:sldId id="257" r:id="rId7"/>
    <p:sldId id="265" r:id="rId8"/>
    <p:sldId id="260" r:id="rId9"/>
    <p:sldId id="266" r:id="rId10"/>
    <p:sldId id="268" r:id="rId11"/>
    <p:sldId id="269" r:id="rId12"/>
    <p:sldId id="267" r:id="rId13"/>
    <p:sldId id="258" r:id="rId14"/>
    <p:sldId id="262" r:id="rId15"/>
    <p:sldId id="278" r:id="rId16"/>
    <p:sldId id="279" r:id="rId17"/>
    <p:sldId id="275" r:id="rId18"/>
    <p:sldId id="274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statistics\feture-dev-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report\avg%20reports\chrome-optimized-results-av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statistics\feture-dev-tim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statistics\feture-dev-time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statistics\feture-dev-time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statistics\feture-dev-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report\avg%20reports\firefox-naiv-results-av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report\avg%20reports\opera-naiv-results-av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report\avg%20reports\chrome-naiv-results-av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statistics\feture-dev-tim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statistics\feture-dev-tim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report\avg%20reports\firefox-optimized-results-avg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\Desktop\Disszert&#225;ci&#243;\project\test-framework\selenium-cucumber-java\report\avg%20reports\opera-optimized-results-av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'Feature dev time'!$A$2</c:f>
              <c:strCache>
                <c:ptCount val="1"/>
                <c:pt idx="0">
                  <c:v>Scenario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'Feature dev time'!$B$1:$L$1</c:f>
              <c:strCache>
                <c:ptCount val="11"/>
                <c:pt idx="0">
                  <c:v>HomePage</c:v>
                </c:pt>
                <c:pt idx="1">
                  <c:v>LoginPage</c:v>
                </c:pt>
                <c:pt idx="2">
                  <c:v>ContactPage</c:v>
                </c:pt>
                <c:pt idx="3">
                  <c:v>BooksPage</c:v>
                </c:pt>
                <c:pt idx="4">
                  <c:v>AuthorsPage</c:v>
                </c:pt>
                <c:pt idx="5">
                  <c:v>RegistrationPage</c:v>
                </c:pt>
                <c:pt idx="6">
                  <c:v>UsersPage</c:v>
                </c:pt>
                <c:pt idx="7">
                  <c:v>AddNewAuthorPage</c:v>
                </c:pt>
                <c:pt idx="8">
                  <c:v>AddNewBookPage</c:v>
                </c:pt>
                <c:pt idx="9">
                  <c:v>ContactMessagesPage</c:v>
                </c:pt>
                <c:pt idx="10">
                  <c:v>AdminDashboardPage</c:v>
                </c:pt>
              </c:strCache>
            </c:strRef>
          </c:cat>
          <c:val>
            <c:numRef>
              <c:f>'Feature dev time'!$B$2:$L$2</c:f>
              <c:numCache>
                <c:formatCode>General</c:formatCode>
                <c:ptCount val="11"/>
                <c:pt idx="0">
                  <c:v>11</c:v>
                </c:pt>
                <c:pt idx="1">
                  <c:v>27</c:v>
                </c:pt>
                <c:pt idx="2">
                  <c:v>13</c:v>
                </c:pt>
                <c:pt idx="3">
                  <c:v>53</c:v>
                </c:pt>
                <c:pt idx="4">
                  <c:v>47</c:v>
                </c:pt>
                <c:pt idx="5">
                  <c:v>17</c:v>
                </c:pt>
                <c:pt idx="6">
                  <c:v>20</c:v>
                </c:pt>
                <c:pt idx="7">
                  <c:v>47</c:v>
                </c:pt>
                <c:pt idx="8">
                  <c:v>13</c:v>
                </c:pt>
                <c:pt idx="9">
                  <c:v>8</c:v>
                </c:pt>
                <c:pt idx="1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9F-4139-8FF1-5951A577DFD7}"/>
            </c:ext>
          </c:extLst>
        </c:ser>
        <c:ser>
          <c:idx val="1"/>
          <c:order val="1"/>
          <c:tx>
            <c:strRef>
              <c:f>'Feature dev time'!$A$3</c:f>
              <c:strCache>
                <c:ptCount val="1"/>
                <c:pt idx="0">
                  <c:v>Scenario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'Feature dev time'!$B$1:$L$1</c:f>
              <c:strCache>
                <c:ptCount val="11"/>
                <c:pt idx="0">
                  <c:v>HomePage</c:v>
                </c:pt>
                <c:pt idx="1">
                  <c:v>LoginPage</c:v>
                </c:pt>
                <c:pt idx="2">
                  <c:v>ContactPage</c:v>
                </c:pt>
                <c:pt idx="3">
                  <c:v>BooksPage</c:v>
                </c:pt>
                <c:pt idx="4">
                  <c:v>AuthorsPage</c:v>
                </c:pt>
                <c:pt idx="5">
                  <c:v>RegistrationPage</c:v>
                </c:pt>
                <c:pt idx="6">
                  <c:v>UsersPage</c:v>
                </c:pt>
                <c:pt idx="7">
                  <c:v>AddNewAuthorPage</c:v>
                </c:pt>
                <c:pt idx="8">
                  <c:v>AddNewBookPage</c:v>
                </c:pt>
                <c:pt idx="9">
                  <c:v>ContactMessagesPage</c:v>
                </c:pt>
                <c:pt idx="10">
                  <c:v>AdminDashboardPage</c:v>
                </c:pt>
              </c:strCache>
            </c:strRef>
          </c:cat>
          <c:val>
            <c:numRef>
              <c:f>'Feature dev time'!$B$3:$L$3</c:f>
              <c:numCache>
                <c:formatCode>General</c:formatCode>
                <c:ptCount val="11"/>
                <c:pt idx="0">
                  <c:v>19</c:v>
                </c:pt>
                <c:pt idx="1">
                  <c:v>32</c:v>
                </c:pt>
                <c:pt idx="2">
                  <c:v>23</c:v>
                </c:pt>
                <c:pt idx="3">
                  <c:v>51</c:v>
                </c:pt>
                <c:pt idx="4">
                  <c:v>50</c:v>
                </c:pt>
                <c:pt idx="5">
                  <c:v>24</c:v>
                </c:pt>
                <c:pt idx="6">
                  <c:v>16</c:v>
                </c:pt>
                <c:pt idx="7">
                  <c:v>54</c:v>
                </c:pt>
                <c:pt idx="8">
                  <c:v>56</c:v>
                </c:pt>
                <c:pt idx="9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9F-4139-8FF1-5951A577DFD7}"/>
            </c:ext>
          </c:extLst>
        </c:ser>
        <c:ser>
          <c:idx val="2"/>
          <c:order val="2"/>
          <c:tx>
            <c:strRef>
              <c:f>'Feature dev time'!$A$4</c:f>
              <c:strCache>
                <c:ptCount val="1"/>
                <c:pt idx="0">
                  <c:v>Scenario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'Feature dev time'!$B$1:$L$1</c:f>
              <c:strCache>
                <c:ptCount val="11"/>
                <c:pt idx="0">
                  <c:v>HomePage</c:v>
                </c:pt>
                <c:pt idx="1">
                  <c:v>LoginPage</c:v>
                </c:pt>
                <c:pt idx="2">
                  <c:v>ContactPage</c:v>
                </c:pt>
                <c:pt idx="3">
                  <c:v>BooksPage</c:v>
                </c:pt>
                <c:pt idx="4">
                  <c:v>AuthorsPage</c:v>
                </c:pt>
                <c:pt idx="5">
                  <c:v>RegistrationPage</c:v>
                </c:pt>
                <c:pt idx="6">
                  <c:v>UsersPage</c:v>
                </c:pt>
                <c:pt idx="7">
                  <c:v>AddNewAuthorPage</c:v>
                </c:pt>
                <c:pt idx="8">
                  <c:v>AddNewBookPage</c:v>
                </c:pt>
                <c:pt idx="9">
                  <c:v>ContactMessagesPage</c:v>
                </c:pt>
                <c:pt idx="10">
                  <c:v>AdminDashboardPage</c:v>
                </c:pt>
              </c:strCache>
            </c:strRef>
          </c:cat>
          <c:val>
            <c:numRef>
              <c:f>'Feature dev time'!$B$4:$L$4</c:f>
              <c:numCache>
                <c:formatCode>General</c:formatCode>
                <c:ptCount val="11"/>
                <c:pt idx="0">
                  <c:v>17</c:v>
                </c:pt>
                <c:pt idx="5">
                  <c:v>38</c:v>
                </c:pt>
                <c:pt idx="6">
                  <c:v>43</c:v>
                </c:pt>
                <c:pt idx="9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9F-4139-8FF1-5951A577DFD7}"/>
            </c:ext>
          </c:extLst>
        </c:ser>
        <c:ser>
          <c:idx val="3"/>
          <c:order val="3"/>
          <c:tx>
            <c:strRef>
              <c:f>'Feature dev time'!$A$5</c:f>
              <c:strCache>
                <c:ptCount val="1"/>
                <c:pt idx="0">
                  <c:v>Scenario 4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'Feature dev time'!$B$1:$L$1</c:f>
              <c:strCache>
                <c:ptCount val="11"/>
                <c:pt idx="0">
                  <c:v>HomePage</c:v>
                </c:pt>
                <c:pt idx="1">
                  <c:v>LoginPage</c:v>
                </c:pt>
                <c:pt idx="2">
                  <c:v>ContactPage</c:v>
                </c:pt>
                <c:pt idx="3">
                  <c:v>BooksPage</c:v>
                </c:pt>
                <c:pt idx="4">
                  <c:v>AuthorsPage</c:v>
                </c:pt>
                <c:pt idx="5">
                  <c:v>RegistrationPage</c:v>
                </c:pt>
                <c:pt idx="6">
                  <c:v>UsersPage</c:v>
                </c:pt>
                <c:pt idx="7">
                  <c:v>AddNewAuthorPage</c:v>
                </c:pt>
                <c:pt idx="8">
                  <c:v>AddNewBookPage</c:v>
                </c:pt>
                <c:pt idx="9">
                  <c:v>ContactMessagesPage</c:v>
                </c:pt>
                <c:pt idx="10">
                  <c:v>AdminDashboardPage</c:v>
                </c:pt>
              </c:strCache>
            </c:strRef>
          </c:cat>
          <c:val>
            <c:numRef>
              <c:f>'Feature dev time'!$B$5:$L$5</c:f>
              <c:numCache>
                <c:formatCode>General</c:formatCode>
                <c:ptCount val="11"/>
                <c:pt idx="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9F-4139-8FF1-5951A577DF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97587311"/>
        <c:axId val="897587727"/>
      </c:barChart>
      <c:catAx>
        <c:axId val="897587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897587727"/>
        <c:crosses val="autoZero"/>
        <c:auto val="1"/>
        <c:lblAlgn val="ctr"/>
        <c:lblOffset val="100"/>
        <c:noMultiLvlLbl val="0"/>
      </c:catAx>
      <c:valAx>
        <c:axId val="89758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sz="1400"/>
                  <a:t>Idő percben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89758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chrome-optimized-results-avg'!$A$2,'chrome-optimized-results-avg'!$A$4,'chrome-optimized-results-avg'!$A$6,'chrome-optimized-results-avg'!$A$7,'chrome-optimized-results-avg'!$A$10,'chrome-optimized-results-avg'!$A$14,'chrome-optimized-results-avg'!$A$16,'chrome-optimized-results-avg'!$A$18,'chrome-optimized-results-avg'!$A$20,'chrome-optimized-results-avg'!$A$23,'chrome-optimized-results-avg'!$A$25)</c:f>
              <c:strCache>
                <c:ptCount val="11"/>
                <c:pt idx="0">
                  <c:v>Add New Author Page Test</c:v>
                </c:pt>
                <c:pt idx="1">
                  <c:v>Add New Book Page Test</c:v>
                </c:pt>
                <c:pt idx="2">
                  <c:v>Admin Dashboard Page Feature</c:v>
                </c:pt>
                <c:pt idx="3">
                  <c:v>Admin Contact Messages Page Test</c:v>
                </c:pt>
                <c:pt idx="4">
                  <c:v>Users Page Test</c:v>
                </c:pt>
                <c:pt idx="5">
                  <c:v>Authors Page Test</c:v>
                </c:pt>
                <c:pt idx="6">
                  <c:v>Books Page Test</c:v>
                </c:pt>
                <c:pt idx="7">
                  <c:v>Contact page test</c:v>
                </c:pt>
                <c:pt idx="8">
                  <c:v>Home Page Test</c:v>
                </c:pt>
                <c:pt idx="9">
                  <c:v>Login Page Test</c:v>
                </c:pt>
                <c:pt idx="10">
                  <c:v>Registration Page Test</c:v>
                </c:pt>
              </c:strCache>
            </c:strRef>
          </c:cat>
          <c:val>
            <c:numRef>
              <c:f>('chrome-optimized-results-avg'!$D$2,'chrome-optimized-results-avg'!$D$4,'chrome-optimized-results-avg'!$D$6,'chrome-optimized-results-avg'!$D$7,'chrome-optimized-results-avg'!$D$10,'chrome-optimized-results-avg'!$D$14,'chrome-optimized-results-avg'!$D$16,'chrome-optimized-results-avg'!$D$18,'chrome-optimized-results-avg'!$D$20,'chrome-optimized-results-avg'!$D$23,'chrome-optimized-results-avg'!$D$25)</c:f>
              <c:numCache>
                <c:formatCode>0.00</c:formatCode>
                <c:ptCount val="11"/>
                <c:pt idx="0">
                  <c:v>7.1283080349999999</c:v>
                </c:pt>
                <c:pt idx="1">
                  <c:v>5.6827759999999996</c:v>
                </c:pt>
                <c:pt idx="2">
                  <c:v>0.13346715474999901</c:v>
                </c:pt>
                <c:pt idx="3">
                  <c:v>0.82308635249999995</c:v>
                </c:pt>
                <c:pt idx="4">
                  <c:v>2.1506072299999999</c:v>
                </c:pt>
                <c:pt idx="5">
                  <c:v>1.1872295149999901</c:v>
                </c:pt>
                <c:pt idx="6">
                  <c:v>1.5626224549999901</c:v>
                </c:pt>
                <c:pt idx="7">
                  <c:v>1.10071509249999</c:v>
                </c:pt>
                <c:pt idx="8">
                  <c:v>0.67168786400000002</c:v>
                </c:pt>
                <c:pt idx="9">
                  <c:v>3.0172690100000001</c:v>
                </c:pt>
                <c:pt idx="10">
                  <c:v>1.87496098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EB-4A10-B649-4DDCF1698D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88898415"/>
        <c:axId val="788888847"/>
      </c:barChart>
      <c:catAx>
        <c:axId val="7888984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8888847"/>
        <c:crosses val="autoZero"/>
        <c:auto val="1"/>
        <c:lblAlgn val="ctr"/>
        <c:lblOffset val="100"/>
        <c:noMultiLvlLbl val="0"/>
      </c:catAx>
      <c:valAx>
        <c:axId val="788888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 másodpercben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8898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Tesztidő!$B$26:$B$29</c:f>
              <c:strCache>
                <c:ptCount val="4"/>
                <c:pt idx="0">
                  <c:v>Chrome</c:v>
                </c:pt>
                <c:pt idx="1">
                  <c:v>Opera</c:v>
                </c:pt>
                <c:pt idx="2">
                  <c:v>Firefox</c:v>
                </c:pt>
                <c:pt idx="3">
                  <c:v>Manuális tesztidő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Tesztidő!$B$26:$B$29</c:f>
              <c:strCache>
                <c:ptCount val="4"/>
                <c:pt idx="0">
                  <c:v>Chrome</c:v>
                </c:pt>
                <c:pt idx="1">
                  <c:v>Opera</c:v>
                </c:pt>
                <c:pt idx="2">
                  <c:v>Firefox</c:v>
                </c:pt>
                <c:pt idx="3">
                  <c:v>Manuális tesztidő</c:v>
                </c:pt>
              </c:strCache>
            </c:strRef>
          </c:cat>
          <c:val>
            <c:numRef>
              <c:f>Tesztidő!$A$26:$A$29</c:f>
              <c:numCache>
                <c:formatCode>General</c:formatCode>
                <c:ptCount val="4"/>
                <c:pt idx="0">
                  <c:v>26.18</c:v>
                </c:pt>
                <c:pt idx="1">
                  <c:v>21.2</c:v>
                </c:pt>
                <c:pt idx="2">
                  <c:v>16.3</c:v>
                </c:pt>
                <c:pt idx="3">
                  <c:v>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64-42F6-B97E-9239509B3AA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20524639"/>
        <c:axId val="720525471"/>
      </c:barChart>
      <c:catAx>
        <c:axId val="7205246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20525471"/>
        <c:crosses val="autoZero"/>
        <c:auto val="1"/>
        <c:lblAlgn val="ctr"/>
        <c:lblOffset val="100"/>
        <c:noMultiLvlLbl val="0"/>
      </c:catAx>
      <c:valAx>
        <c:axId val="7205254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 másodpercben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20524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Tesztidő!$I$24</c:f>
              <c:strCache>
                <c:ptCount val="1"/>
                <c:pt idx="0">
                  <c:v>Naiv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2.7777777777777779E-3"/>
                  <c:y val="-0.2129629629629629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1346-4338-A952-1A740DB246B6}"/>
                </c:ext>
              </c:extLst>
            </c:dLbl>
            <c:dLbl>
              <c:idx val="1"/>
              <c:layout>
                <c:manualLayout>
                  <c:x val="-2.7777777777777779E-3"/>
                  <c:y val="-0.2129629629629629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1346-4338-A952-1A740DB246B6}"/>
                </c:ext>
              </c:extLst>
            </c:dLbl>
            <c:dLbl>
              <c:idx val="2"/>
              <c:layout>
                <c:manualLayout>
                  <c:x val="-6.3888888888888884E-2"/>
                  <c:y val="-0.2175925925925925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1346-4338-A952-1A740DB246B6}"/>
                </c:ext>
              </c:extLst>
            </c:dLbl>
            <c:dLbl>
              <c:idx val="3"/>
              <c:layout>
                <c:manualLayout>
                  <c:x val="-0.19722222222222222"/>
                  <c:y val="2.777777777777777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1346-4338-A952-1A740DB246B6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Tesztidő!$H$25:$H$28</c:f>
              <c:strCache>
                <c:ptCount val="4"/>
                <c:pt idx="0">
                  <c:v>Chrome</c:v>
                </c:pt>
                <c:pt idx="1">
                  <c:v>Opera</c:v>
                </c:pt>
                <c:pt idx="2">
                  <c:v>Firefox</c:v>
                </c:pt>
                <c:pt idx="3">
                  <c:v>Manuális tesztidő</c:v>
                </c:pt>
              </c:strCache>
            </c:strRef>
          </c:cat>
          <c:val>
            <c:numRef>
              <c:f>Tesztidő!$I$25:$I$28</c:f>
              <c:numCache>
                <c:formatCode>General</c:formatCode>
                <c:ptCount val="4"/>
                <c:pt idx="0">
                  <c:v>32.630000000000003</c:v>
                </c:pt>
                <c:pt idx="1">
                  <c:v>27.43</c:v>
                </c:pt>
                <c:pt idx="2">
                  <c:v>25.94</c:v>
                </c:pt>
                <c:pt idx="3">
                  <c:v>524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346-4338-A952-1A740DB246B6}"/>
            </c:ext>
          </c:extLst>
        </c:ser>
        <c:ser>
          <c:idx val="1"/>
          <c:order val="1"/>
          <c:tx>
            <c:strRef>
              <c:f>Tesztidő!$J$24</c:f>
              <c:strCache>
                <c:ptCount val="1"/>
                <c:pt idx="0">
                  <c:v>Optimalizált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10181159420289855"/>
                  <c:y val="0.1096991316234225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1346-4338-A952-1A740DB246B6}"/>
                </c:ext>
              </c:extLst>
            </c:dLbl>
            <c:dLbl>
              <c:idx val="1"/>
              <c:layout>
                <c:manualLayout>
                  <c:x val="-6.9565217391304349E-2"/>
                  <c:y val="0.137174588597805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1346-4338-A952-1A740DB246B6}"/>
                </c:ext>
              </c:extLst>
            </c:dLbl>
            <c:dLbl>
              <c:idx val="2"/>
              <c:layout>
                <c:manualLayout>
                  <c:x val="3.176328502415459E-2"/>
                  <c:y val="8.806095964045990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1346-4338-A952-1A740DB246B6}"/>
                </c:ext>
              </c:extLst>
            </c:dLbl>
            <c:dLbl>
              <c:idx val="3"/>
              <c:layout>
                <c:manualLayout>
                  <c:x val="0"/>
                  <c:y val="0.1435185185185184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1346-4338-A952-1A740DB246B6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Tesztidő!$H$25:$H$28</c:f>
              <c:strCache>
                <c:ptCount val="4"/>
                <c:pt idx="0">
                  <c:v>Chrome</c:v>
                </c:pt>
                <c:pt idx="1">
                  <c:v>Opera</c:v>
                </c:pt>
                <c:pt idx="2">
                  <c:v>Firefox</c:v>
                </c:pt>
                <c:pt idx="3">
                  <c:v>Manuális tesztidő</c:v>
                </c:pt>
              </c:strCache>
            </c:strRef>
          </c:cat>
          <c:val>
            <c:numRef>
              <c:f>Tesztidő!$J$25:$J$28</c:f>
              <c:numCache>
                <c:formatCode>General</c:formatCode>
                <c:ptCount val="4"/>
                <c:pt idx="0">
                  <c:v>26.18</c:v>
                </c:pt>
                <c:pt idx="1">
                  <c:v>21.2</c:v>
                </c:pt>
                <c:pt idx="2">
                  <c:v>16.3</c:v>
                </c:pt>
                <c:pt idx="3">
                  <c:v>433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346-4338-A952-1A740DB24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4507711"/>
        <c:axId val="784509375"/>
      </c:lineChart>
      <c:catAx>
        <c:axId val="784507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4509375"/>
        <c:crosses val="autoZero"/>
        <c:auto val="1"/>
        <c:lblAlgn val="ctr"/>
        <c:lblOffset val="100"/>
        <c:noMultiLvlLbl val="0"/>
      </c:catAx>
      <c:valAx>
        <c:axId val="784509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 másodpercben</a:t>
                </a: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hu-H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4507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Tesztidő!$B$47</c:f>
              <c:strCache>
                <c:ptCount val="1"/>
                <c:pt idx="0">
                  <c:v>Távoli szerver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Tesztidő!$A$48:$A$50</c:f>
              <c:strCache>
                <c:ptCount val="3"/>
                <c:pt idx="0">
                  <c:v>Chrome</c:v>
                </c:pt>
                <c:pt idx="1">
                  <c:v>Firefox</c:v>
                </c:pt>
                <c:pt idx="2">
                  <c:v>Opera</c:v>
                </c:pt>
              </c:strCache>
            </c:strRef>
          </c:cat>
          <c:val>
            <c:numRef>
              <c:f>Tesztidő!$B$48:$B$50</c:f>
              <c:numCache>
                <c:formatCode>0.00</c:formatCode>
                <c:ptCount val="3"/>
                <c:pt idx="0">
                  <c:v>29.775556999999999</c:v>
                </c:pt>
                <c:pt idx="1">
                  <c:v>24.881730999999998</c:v>
                </c:pt>
                <c:pt idx="2">
                  <c:v>26.189883999999999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40-49D7-AAF1-2E16802084A3}"/>
            </c:ext>
          </c:extLst>
        </c:ser>
        <c:ser>
          <c:idx val="1"/>
          <c:order val="1"/>
          <c:tx>
            <c:strRef>
              <c:f>Tesztidő!$C$47</c:f>
              <c:strCache>
                <c:ptCount val="1"/>
                <c:pt idx="0">
                  <c:v>Lokális szerver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Tesztidő!$A$48:$A$50</c:f>
              <c:strCache>
                <c:ptCount val="3"/>
                <c:pt idx="0">
                  <c:v>Chrome</c:v>
                </c:pt>
                <c:pt idx="1">
                  <c:v>Firefox</c:v>
                </c:pt>
                <c:pt idx="2">
                  <c:v>Opera</c:v>
                </c:pt>
              </c:strCache>
            </c:strRef>
          </c:cat>
          <c:val>
            <c:numRef>
              <c:f>Tesztidő!$C$48:$C$50</c:f>
              <c:numCache>
                <c:formatCode>General</c:formatCode>
                <c:ptCount val="3"/>
                <c:pt idx="0">
                  <c:v>26.18</c:v>
                </c:pt>
                <c:pt idx="1">
                  <c:v>16.3</c:v>
                </c:pt>
                <c:pt idx="2">
                  <c:v>21.2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40-49D7-AAF1-2E16802084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43905775"/>
        <c:axId val="1843897455"/>
      </c:barChart>
      <c:catAx>
        <c:axId val="184390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843897455"/>
        <c:crosses val="autoZero"/>
        <c:auto val="1"/>
        <c:lblAlgn val="ctr"/>
        <c:lblOffset val="100"/>
        <c:noMultiLvlLbl val="0"/>
      </c:catAx>
      <c:valAx>
        <c:axId val="1843897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</a:t>
                </a:r>
                <a:r>
                  <a:rPr lang="hu-HU" baseline="0"/>
                  <a:t> másodpercben</a:t>
                </a:r>
                <a:endParaRPr lang="hu-HU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84390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'Known User Naiv Test'!$A$12</c:f>
              <c:strCache>
                <c:ptCount val="1"/>
                <c:pt idx="0">
                  <c:v>Scenario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'Known User Naiv Test'!$B$11:$L$11</c:f>
              <c:strCache>
                <c:ptCount val="11"/>
                <c:pt idx="0">
                  <c:v>AddNewAuthorPage</c:v>
                </c:pt>
                <c:pt idx="1">
                  <c:v>AddNewBookPage </c:v>
                </c:pt>
                <c:pt idx="2">
                  <c:v>AdminDashboardPage </c:v>
                </c:pt>
                <c:pt idx="3">
                  <c:v>AdminContactMessagesPage </c:v>
                </c:pt>
                <c:pt idx="4">
                  <c:v>AuthorsPageTest </c:v>
                </c:pt>
                <c:pt idx="5">
                  <c:v>BooksPage </c:v>
                </c:pt>
                <c:pt idx="6">
                  <c:v>ContactPage </c:v>
                </c:pt>
                <c:pt idx="7">
                  <c:v>HomePage </c:v>
                </c:pt>
                <c:pt idx="8">
                  <c:v>LoginPage </c:v>
                </c:pt>
                <c:pt idx="9">
                  <c:v>RegistrationPage </c:v>
                </c:pt>
                <c:pt idx="10">
                  <c:v>UsersPage </c:v>
                </c:pt>
              </c:strCache>
            </c:strRef>
          </c:cat>
          <c:val>
            <c:numRef>
              <c:f>'Known User Naiv Test'!$B$12:$L$12</c:f>
              <c:numCache>
                <c:formatCode>General</c:formatCode>
                <c:ptCount val="11"/>
                <c:pt idx="0">
                  <c:v>22</c:v>
                </c:pt>
                <c:pt idx="1">
                  <c:v>22</c:v>
                </c:pt>
                <c:pt idx="2">
                  <c:v>13</c:v>
                </c:pt>
                <c:pt idx="3">
                  <c:v>15</c:v>
                </c:pt>
                <c:pt idx="4">
                  <c:v>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10</c:v>
                </c:pt>
                <c:pt idx="9">
                  <c:v>4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62-43AD-B5F3-BFE7AAE03D9D}"/>
            </c:ext>
          </c:extLst>
        </c:ser>
        <c:ser>
          <c:idx val="1"/>
          <c:order val="1"/>
          <c:tx>
            <c:strRef>
              <c:f>'Known User Naiv Test'!$A$13</c:f>
              <c:strCache>
                <c:ptCount val="1"/>
                <c:pt idx="0">
                  <c:v>Scenario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'Known User Naiv Test'!$B$11:$L$11</c:f>
              <c:strCache>
                <c:ptCount val="11"/>
                <c:pt idx="0">
                  <c:v>AddNewAuthorPage</c:v>
                </c:pt>
                <c:pt idx="1">
                  <c:v>AddNewBookPage </c:v>
                </c:pt>
                <c:pt idx="2">
                  <c:v>AdminDashboardPage </c:v>
                </c:pt>
                <c:pt idx="3">
                  <c:v>AdminContactMessagesPage </c:v>
                </c:pt>
                <c:pt idx="4">
                  <c:v>AuthorsPageTest </c:v>
                </c:pt>
                <c:pt idx="5">
                  <c:v>BooksPage </c:v>
                </c:pt>
                <c:pt idx="6">
                  <c:v>ContactPage </c:v>
                </c:pt>
                <c:pt idx="7">
                  <c:v>HomePage </c:v>
                </c:pt>
                <c:pt idx="8">
                  <c:v>LoginPage </c:v>
                </c:pt>
                <c:pt idx="9">
                  <c:v>RegistrationPage </c:v>
                </c:pt>
                <c:pt idx="10">
                  <c:v>UsersPage </c:v>
                </c:pt>
              </c:strCache>
            </c:strRef>
          </c:cat>
          <c:val>
            <c:numRef>
              <c:f>'Known User Naiv Test'!$B$13:$L$13</c:f>
              <c:numCache>
                <c:formatCode>General</c:formatCode>
                <c:ptCount val="11"/>
                <c:pt idx="0">
                  <c:v>90</c:v>
                </c:pt>
                <c:pt idx="1">
                  <c:v>120</c:v>
                </c:pt>
                <c:pt idx="3">
                  <c:v>19</c:v>
                </c:pt>
                <c:pt idx="4">
                  <c:v>6</c:v>
                </c:pt>
                <c:pt idx="5">
                  <c:v>6</c:v>
                </c:pt>
                <c:pt idx="6">
                  <c:v>43</c:v>
                </c:pt>
                <c:pt idx="7">
                  <c:v>4</c:v>
                </c:pt>
                <c:pt idx="8">
                  <c:v>13</c:v>
                </c:pt>
                <c:pt idx="9">
                  <c:v>20</c:v>
                </c:pt>
                <c:pt idx="1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62-43AD-B5F3-BFE7AAE03D9D}"/>
            </c:ext>
          </c:extLst>
        </c:ser>
        <c:ser>
          <c:idx val="2"/>
          <c:order val="2"/>
          <c:tx>
            <c:strRef>
              <c:f>'Known User Naiv Test'!$A$14</c:f>
              <c:strCache>
                <c:ptCount val="1"/>
                <c:pt idx="0">
                  <c:v>Scenario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'Known User Naiv Test'!$B$11:$L$11</c:f>
              <c:strCache>
                <c:ptCount val="11"/>
                <c:pt idx="0">
                  <c:v>AddNewAuthorPage</c:v>
                </c:pt>
                <c:pt idx="1">
                  <c:v>AddNewBookPage </c:v>
                </c:pt>
                <c:pt idx="2">
                  <c:v>AdminDashboardPage </c:v>
                </c:pt>
                <c:pt idx="3">
                  <c:v>AdminContactMessagesPage </c:v>
                </c:pt>
                <c:pt idx="4">
                  <c:v>AuthorsPageTest </c:v>
                </c:pt>
                <c:pt idx="5">
                  <c:v>BooksPage </c:v>
                </c:pt>
                <c:pt idx="6">
                  <c:v>ContactPage </c:v>
                </c:pt>
                <c:pt idx="7">
                  <c:v>HomePage </c:v>
                </c:pt>
                <c:pt idx="8">
                  <c:v>LoginPage </c:v>
                </c:pt>
                <c:pt idx="9">
                  <c:v>RegistrationPage </c:v>
                </c:pt>
                <c:pt idx="10">
                  <c:v>UsersPage </c:v>
                </c:pt>
              </c:strCache>
            </c:strRef>
          </c:cat>
          <c:val>
            <c:numRef>
              <c:f>'Known User Naiv Test'!$B$14:$L$14</c:f>
              <c:numCache>
                <c:formatCode>General</c:formatCode>
                <c:ptCount val="11"/>
                <c:pt idx="3">
                  <c:v>26</c:v>
                </c:pt>
                <c:pt idx="7">
                  <c:v>5</c:v>
                </c:pt>
                <c:pt idx="9">
                  <c:v>44</c:v>
                </c:pt>
                <c:pt idx="1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62-43AD-B5F3-BFE7AAE03D9D}"/>
            </c:ext>
          </c:extLst>
        </c:ser>
        <c:ser>
          <c:idx val="3"/>
          <c:order val="3"/>
          <c:tx>
            <c:strRef>
              <c:f>'Known User Naiv Test'!$A$15</c:f>
              <c:strCache>
                <c:ptCount val="1"/>
                <c:pt idx="0">
                  <c:v>Scenario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'Known User Naiv Test'!$B$11:$L$11</c:f>
              <c:strCache>
                <c:ptCount val="11"/>
                <c:pt idx="0">
                  <c:v>AddNewAuthorPage</c:v>
                </c:pt>
                <c:pt idx="1">
                  <c:v>AddNewBookPage </c:v>
                </c:pt>
                <c:pt idx="2">
                  <c:v>AdminDashboardPage </c:v>
                </c:pt>
                <c:pt idx="3">
                  <c:v>AdminContactMessagesPage </c:v>
                </c:pt>
                <c:pt idx="4">
                  <c:v>AuthorsPageTest </c:v>
                </c:pt>
                <c:pt idx="5">
                  <c:v>BooksPage </c:v>
                </c:pt>
                <c:pt idx="6">
                  <c:v>ContactPage </c:v>
                </c:pt>
                <c:pt idx="7">
                  <c:v>HomePage </c:v>
                </c:pt>
                <c:pt idx="8">
                  <c:v>LoginPage </c:v>
                </c:pt>
                <c:pt idx="9">
                  <c:v>RegistrationPage </c:v>
                </c:pt>
                <c:pt idx="10">
                  <c:v>UsersPage </c:v>
                </c:pt>
              </c:strCache>
            </c:strRef>
          </c:cat>
          <c:val>
            <c:numRef>
              <c:f>'Known User Naiv Test'!$B$15:$L$15</c:f>
              <c:numCache>
                <c:formatCode>General</c:formatCode>
                <c:ptCount val="11"/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62-43AD-B5F3-BFE7AAE03D9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0"/>
        <c:axId val="917557583"/>
        <c:axId val="908952623"/>
      </c:barChart>
      <c:catAx>
        <c:axId val="917557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Oldalak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08952623"/>
        <c:crosses val="autoZero"/>
        <c:auto val="1"/>
        <c:lblAlgn val="ctr"/>
        <c:lblOffset val="100"/>
        <c:noMultiLvlLbl val="0"/>
      </c:catAx>
      <c:valAx>
        <c:axId val="9089526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 másodpercben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17557583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 algn="just"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firefox-naiv-results-avg'!$A$2,'firefox-naiv-results-avg'!$A$4,'firefox-naiv-results-avg'!$A$6,'firefox-naiv-results-avg'!$A$7,'firefox-naiv-results-avg'!$A$10,'firefox-naiv-results-avg'!$A$14,'firefox-naiv-results-avg'!$A$16,'firefox-naiv-results-avg'!$A$18,'firefox-naiv-results-avg'!$A$20,'firefox-naiv-results-avg'!$A$23,'firefox-naiv-results-avg'!$A$25)</c:f>
              <c:strCache>
                <c:ptCount val="11"/>
                <c:pt idx="0">
                  <c:v>Add New Author Page Test</c:v>
                </c:pt>
                <c:pt idx="1">
                  <c:v>Add New Book Page Test</c:v>
                </c:pt>
                <c:pt idx="2">
                  <c:v>Admin Dashboard Page Feature</c:v>
                </c:pt>
                <c:pt idx="3">
                  <c:v>Admin Contact Messages Page Test</c:v>
                </c:pt>
                <c:pt idx="4">
                  <c:v>Users Page Test</c:v>
                </c:pt>
                <c:pt idx="5">
                  <c:v>Authors Page Test</c:v>
                </c:pt>
                <c:pt idx="6">
                  <c:v>Books Page Test</c:v>
                </c:pt>
                <c:pt idx="7">
                  <c:v>Contact page test</c:v>
                </c:pt>
                <c:pt idx="8">
                  <c:v>Home Page Test</c:v>
                </c:pt>
                <c:pt idx="9">
                  <c:v>Login Page Test</c:v>
                </c:pt>
                <c:pt idx="10">
                  <c:v>Registration Page Test</c:v>
                </c:pt>
              </c:strCache>
            </c:strRef>
          </c:cat>
          <c:val>
            <c:numRef>
              <c:f>('firefox-naiv-results-avg'!$E$2,'firefox-naiv-results-avg'!$E$4,'firefox-naiv-results-avg'!$E$6,'firefox-naiv-results-avg'!$E$7,'firefox-naiv-results-avg'!$E$10,'firefox-naiv-results-avg'!$E$14,'firefox-naiv-results-avg'!$E$16,'firefox-naiv-results-avg'!$E$18,'firefox-naiv-results-avg'!$E$20,'firefox-naiv-results-avg'!$E$23,'firefox-naiv-results-avg'!$E$25)</c:f>
              <c:numCache>
                <c:formatCode>0.00</c:formatCode>
                <c:ptCount val="11"/>
                <c:pt idx="0">
                  <c:v>5.5703655950000002</c:v>
                </c:pt>
                <c:pt idx="1">
                  <c:v>5.8986330349999996</c:v>
                </c:pt>
                <c:pt idx="2">
                  <c:v>0.89830523949999996</c:v>
                </c:pt>
                <c:pt idx="3">
                  <c:v>3.0313924550000002</c:v>
                </c:pt>
                <c:pt idx="4">
                  <c:v>2.2558640549999902</c:v>
                </c:pt>
                <c:pt idx="5">
                  <c:v>0.94640999249999902</c:v>
                </c:pt>
                <c:pt idx="6">
                  <c:v>1.3764816149999901</c:v>
                </c:pt>
                <c:pt idx="7">
                  <c:v>0.64252198349999901</c:v>
                </c:pt>
                <c:pt idx="8">
                  <c:v>0.62083647349999904</c:v>
                </c:pt>
                <c:pt idx="9">
                  <c:v>2.8456746800000001</c:v>
                </c:pt>
                <c:pt idx="10">
                  <c:v>1.2470908249999999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E-4B71-B9E7-14273AB275D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88886351"/>
        <c:axId val="788890095"/>
      </c:barChart>
      <c:catAx>
        <c:axId val="78888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8890095"/>
        <c:crosses val="autoZero"/>
        <c:auto val="1"/>
        <c:lblAlgn val="ctr"/>
        <c:lblOffset val="100"/>
        <c:noMultiLvlLbl val="0"/>
      </c:catAx>
      <c:valAx>
        <c:axId val="788890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 másodpercben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8886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'opera-naiv-results-avg'!$E$1</c:f>
              <c:strCache>
                <c:ptCount val="1"/>
                <c:pt idx="0">
                  <c:v>Feature Duration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'opera-naiv-results-avg'!$A$2:$A$27</c:f>
              <c:strCache>
                <c:ptCount val="11"/>
                <c:pt idx="0">
                  <c:v>Add New Author Page Test</c:v>
                </c:pt>
                <c:pt idx="1">
                  <c:v>Add New Book Page Test</c:v>
                </c:pt>
                <c:pt idx="2">
                  <c:v>Admin Dashboard Page Feature</c:v>
                </c:pt>
                <c:pt idx="3">
                  <c:v>Admin Contact Messages Page Test</c:v>
                </c:pt>
                <c:pt idx="4">
                  <c:v>Users Page Test</c:v>
                </c:pt>
                <c:pt idx="5">
                  <c:v>Authors Page Test</c:v>
                </c:pt>
                <c:pt idx="6">
                  <c:v>Books Page Test</c:v>
                </c:pt>
                <c:pt idx="7">
                  <c:v>Contact page test</c:v>
                </c:pt>
                <c:pt idx="8">
                  <c:v>Home Page Test</c:v>
                </c:pt>
                <c:pt idx="9">
                  <c:v>Login Page Test</c:v>
                </c:pt>
                <c:pt idx="10">
                  <c:v>Registration Page Test</c:v>
                </c:pt>
              </c:strCache>
            </c:strRef>
          </c:cat>
          <c:val>
            <c:numRef>
              <c:f>'opera-naiv-results-avg'!$E$2:$E$27</c:f>
              <c:numCache>
                <c:formatCode>0.00</c:formatCode>
                <c:ptCount val="11"/>
                <c:pt idx="0">
                  <c:v>6.0976107849999996</c:v>
                </c:pt>
                <c:pt idx="1">
                  <c:v>6.3935343499999897</c:v>
                </c:pt>
                <c:pt idx="2">
                  <c:v>0.86981847950000002</c:v>
                </c:pt>
                <c:pt idx="3">
                  <c:v>2.9733749650000001</c:v>
                </c:pt>
                <c:pt idx="4">
                  <c:v>2.0375201149999902</c:v>
                </c:pt>
                <c:pt idx="5">
                  <c:v>0.86546459649999996</c:v>
                </c:pt>
                <c:pt idx="6">
                  <c:v>1.2308842250000001</c:v>
                </c:pt>
                <c:pt idx="7">
                  <c:v>0.92427095349999999</c:v>
                </c:pt>
                <c:pt idx="8">
                  <c:v>0.51589187999999997</c:v>
                </c:pt>
                <c:pt idx="9">
                  <c:v>2.7080956600000001</c:v>
                </c:pt>
                <c:pt idx="10">
                  <c:v>1.690400195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77-45A7-95A1-79670FF1CA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20520063"/>
        <c:axId val="720511743"/>
      </c:barChart>
      <c:catAx>
        <c:axId val="7205200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20511743"/>
        <c:crosses val="autoZero"/>
        <c:auto val="1"/>
        <c:lblAlgn val="ctr"/>
        <c:lblOffset val="100"/>
        <c:noMultiLvlLbl val="0"/>
      </c:catAx>
      <c:valAx>
        <c:axId val="7205117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 másodpercben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20520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chrome-naiv-results-avg'!$A$2,'chrome-naiv-results-avg'!$A$4,'chrome-naiv-results-avg'!$A$6,'chrome-naiv-results-avg'!$A$7,'chrome-naiv-results-avg'!$A$10,'chrome-naiv-results-avg'!$A$14,'chrome-naiv-results-avg'!$A$16,'chrome-naiv-results-avg'!$A$18,'chrome-naiv-results-avg'!$A$20,'chrome-naiv-results-avg'!$A$23,'chrome-naiv-results-avg'!$A$25)</c:f>
              <c:strCache>
                <c:ptCount val="11"/>
                <c:pt idx="0">
                  <c:v>Add New Author Page Test</c:v>
                </c:pt>
                <c:pt idx="1">
                  <c:v>Add New Book Page Test</c:v>
                </c:pt>
                <c:pt idx="2">
                  <c:v>Admin Dashboard Page Feature</c:v>
                </c:pt>
                <c:pt idx="3">
                  <c:v>Admin Contact Messages Page Test</c:v>
                </c:pt>
                <c:pt idx="4">
                  <c:v>Users Page Test</c:v>
                </c:pt>
                <c:pt idx="5">
                  <c:v>Authors Page Test</c:v>
                </c:pt>
                <c:pt idx="6">
                  <c:v>Books Page Test</c:v>
                </c:pt>
                <c:pt idx="7">
                  <c:v>Contact page test</c:v>
                </c:pt>
                <c:pt idx="8">
                  <c:v>Home Page Test</c:v>
                </c:pt>
                <c:pt idx="9">
                  <c:v>Login Page Test</c:v>
                </c:pt>
                <c:pt idx="10">
                  <c:v>Registration Page Test</c:v>
                </c:pt>
              </c:strCache>
            </c:strRef>
          </c:cat>
          <c:val>
            <c:numRef>
              <c:f>('chrome-naiv-results-avg'!$D$2,'chrome-naiv-results-avg'!$D$4,'chrome-naiv-results-avg'!$D$6,'chrome-naiv-results-avg'!$D$7,'chrome-naiv-results-avg'!$D$10,'chrome-naiv-results-avg'!$D$14,'chrome-naiv-results-avg'!$D$16,'chrome-naiv-results-avg'!$D$18,'chrome-naiv-results-avg'!$D$20,'chrome-naiv-results-avg'!$D$23,'chrome-naiv-results-avg'!$D$25)</c:f>
              <c:numCache>
                <c:formatCode>0.00</c:formatCode>
                <c:ptCount val="11"/>
                <c:pt idx="0">
                  <c:v>8.37751321</c:v>
                </c:pt>
                <c:pt idx="1">
                  <c:v>7.8230610599999899</c:v>
                </c:pt>
                <c:pt idx="2">
                  <c:v>0.92365242400000003</c:v>
                </c:pt>
                <c:pt idx="3">
                  <c:v>3.012654655</c:v>
                </c:pt>
                <c:pt idx="4">
                  <c:v>2.2986273549999998</c:v>
                </c:pt>
                <c:pt idx="5">
                  <c:v>1.1633159200000001</c:v>
                </c:pt>
                <c:pt idx="6">
                  <c:v>1.5895436599999999</c:v>
                </c:pt>
                <c:pt idx="7">
                  <c:v>1.0744726314999999</c:v>
                </c:pt>
                <c:pt idx="8">
                  <c:v>0.61384899449999897</c:v>
                </c:pt>
                <c:pt idx="9">
                  <c:v>3.0715819350000002</c:v>
                </c:pt>
                <c:pt idx="10">
                  <c:v>1.9228825949999899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77-4EA8-9FDA-16E9FA7A0D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88897167"/>
        <c:axId val="788894255"/>
      </c:barChart>
      <c:catAx>
        <c:axId val="7888971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8894255"/>
        <c:crosses val="autoZero"/>
        <c:auto val="1"/>
        <c:lblAlgn val="ctr"/>
        <c:lblOffset val="100"/>
        <c:noMultiLvlLbl val="0"/>
      </c:catAx>
      <c:valAx>
        <c:axId val="788894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 másodpercben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88971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Tesztidő!$B$2:$B$5</c:f>
              <c:strCache>
                <c:ptCount val="4"/>
                <c:pt idx="0">
                  <c:v>32.63</c:v>
                </c:pt>
                <c:pt idx="1">
                  <c:v>27.43</c:v>
                </c:pt>
                <c:pt idx="2">
                  <c:v>25.94</c:v>
                </c:pt>
                <c:pt idx="3">
                  <c:v>524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Tesztidő!$C$2:$C$5</c:f>
              <c:strCache>
                <c:ptCount val="4"/>
                <c:pt idx="0">
                  <c:v>Chrome</c:v>
                </c:pt>
                <c:pt idx="1">
                  <c:v>Opera</c:v>
                </c:pt>
                <c:pt idx="2">
                  <c:v>Firefox</c:v>
                </c:pt>
                <c:pt idx="3">
                  <c:v>Manuális tesztidő</c:v>
                </c:pt>
              </c:strCache>
            </c:strRef>
          </c:cat>
          <c:val>
            <c:numRef>
              <c:f>Tesztidő!$B$2:$B$5</c:f>
              <c:numCache>
                <c:formatCode>General</c:formatCode>
                <c:ptCount val="4"/>
                <c:pt idx="0">
                  <c:v>32.630000000000003</c:v>
                </c:pt>
                <c:pt idx="1">
                  <c:v>27.43</c:v>
                </c:pt>
                <c:pt idx="2">
                  <c:v>25.94</c:v>
                </c:pt>
                <c:pt idx="3">
                  <c:v>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91-4EBF-AB20-33CF908E71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47"/>
        <c:axId val="1911195503"/>
        <c:axId val="1911187183"/>
      </c:barChart>
      <c:catAx>
        <c:axId val="1911195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911187183"/>
        <c:crosses val="autoZero"/>
        <c:auto val="1"/>
        <c:lblAlgn val="ctr"/>
        <c:lblOffset val="100"/>
        <c:noMultiLvlLbl val="0"/>
      </c:catAx>
      <c:valAx>
        <c:axId val="1911187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 másodpercben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911195503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'User Optimized Tests'!$A$2</c:f>
              <c:strCache>
                <c:ptCount val="1"/>
                <c:pt idx="0">
                  <c:v>Scenario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'User Optimized Tests'!$B$1:$L$1</c:f>
              <c:strCache>
                <c:ptCount val="11"/>
                <c:pt idx="0">
                  <c:v>AddNewAuthorPage</c:v>
                </c:pt>
                <c:pt idx="1">
                  <c:v>AddNewBookPage </c:v>
                </c:pt>
                <c:pt idx="2">
                  <c:v>AdminDashboardPage </c:v>
                </c:pt>
                <c:pt idx="3">
                  <c:v>AdminContactMessagesPage </c:v>
                </c:pt>
                <c:pt idx="4">
                  <c:v>AuthorsPageTest </c:v>
                </c:pt>
                <c:pt idx="5">
                  <c:v>BooksPage </c:v>
                </c:pt>
                <c:pt idx="6">
                  <c:v>ContactPage </c:v>
                </c:pt>
                <c:pt idx="7">
                  <c:v>HomePage </c:v>
                </c:pt>
                <c:pt idx="8">
                  <c:v>LoginPage </c:v>
                </c:pt>
                <c:pt idx="9">
                  <c:v>RegistrationPage </c:v>
                </c:pt>
                <c:pt idx="10">
                  <c:v>UsersPage </c:v>
                </c:pt>
              </c:strCache>
            </c:strRef>
          </c:cat>
          <c:val>
            <c:numRef>
              <c:f>'User Optimized Tests'!$B$2:$L$2</c:f>
              <c:numCache>
                <c:formatCode>General</c:formatCode>
                <c:ptCount val="11"/>
                <c:pt idx="0">
                  <c:v>23</c:v>
                </c:pt>
                <c:pt idx="1">
                  <c:v>12</c:v>
                </c:pt>
                <c:pt idx="2">
                  <c:v>3</c:v>
                </c:pt>
                <c:pt idx="3">
                  <c:v>3</c:v>
                </c:pt>
                <c:pt idx="4">
                  <c:v>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10</c:v>
                </c:pt>
                <c:pt idx="9">
                  <c:v>4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CA-415F-8581-F89A42B47766}"/>
            </c:ext>
          </c:extLst>
        </c:ser>
        <c:ser>
          <c:idx val="1"/>
          <c:order val="1"/>
          <c:tx>
            <c:strRef>
              <c:f>'User Optimized Tests'!$A$3</c:f>
              <c:strCache>
                <c:ptCount val="1"/>
                <c:pt idx="0">
                  <c:v>Scenario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'User Optimized Tests'!$B$1:$L$1</c:f>
              <c:strCache>
                <c:ptCount val="11"/>
                <c:pt idx="0">
                  <c:v>AddNewAuthorPage</c:v>
                </c:pt>
                <c:pt idx="1">
                  <c:v>AddNewBookPage </c:v>
                </c:pt>
                <c:pt idx="2">
                  <c:v>AdminDashboardPage </c:v>
                </c:pt>
                <c:pt idx="3">
                  <c:v>AdminContactMessagesPage </c:v>
                </c:pt>
                <c:pt idx="4">
                  <c:v>AuthorsPageTest </c:v>
                </c:pt>
                <c:pt idx="5">
                  <c:v>BooksPage </c:v>
                </c:pt>
                <c:pt idx="6">
                  <c:v>ContactPage </c:v>
                </c:pt>
                <c:pt idx="7">
                  <c:v>HomePage </c:v>
                </c:pt>
                <c:pt idx="8">
                  <c:v>LoginPage </c:v>
                </c:pt>
                <c:pt idx="9">
                  <c:v>RegistrationPage </c:v>
                </c:pt>
                <c:pt idx="10">
                  <c:v>UsersPage </c:v>
                </c:pt>
              </c:strCache>
            </c:strRef>
          </c:cat>
          <c:val>
            <c:numRef>
              <c:f>'User Optimized Tests'!$B$3:$L$3</c:f>
              <c:numCache>
                <c:formatCode>General</c:formatCode>
                <c:ptCount val="11"/>
                <c:pt idx="0">
                  <c:v>76</c:v>
                </c:pt>
                <c:pt idx="1">
                  <c:v>102</c:v>
                </c:pt>
                <c:pt idx="3">
                  <c:v>5</c:v>
                </c:pt>
                <c:pt idx="4">
                  <c:v>6</c:v>
                </c:pt>
                <c:pt idx="5">
                  <c:v>6</c:v>
                </c:pt>
                <c:pt idx="6">
                  <c:v>43</c:v>
                </c:pt>
                <c:pt idx="7">
                  <c:v>4</c:v>
                </c:pt>
                <c:pt idx="8">
                  <c:v>13</c:v>
                </c:pt>
                <c:pt idx="9">
                  <c:v>20</c:v>
                </c:pt>
                <c:pt idx="1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CA-415F-8581-F89A42B47766}"/>
            </c:ext>
          </c:extLst>
        </c:ser>
        <c:ser>
          <c:idx val="2"/>
          <c:order val="2"/>
          <c:tx>
            <c:strRef>
              <c:f>'User Optimized Tests'!$A$4</c:f>
              <c:strCache>
                <c:ptCount val="1"/>
                <c:pt idx="0">
                  <c:v>Scenario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'User Optimized Tests'!$B$1:$L$1</c:f>
              <c:strCache>
                <c:ptCount val="11"/>
                <c:pt idx="0">
                  <c:v>AddNewAuthorPage</c:v>
                </c:pt>
                <c:pt idx="1">
                  <c:v>AddNewBookPage </c:v>
                </c:pt>
                <c:pt idx="2">
                  <c:v>AdminDashboardPage </c:v>
                </c:pt>
                <c:pt idx="3">
                  <c:v>AdminContactMessagesPage </c:v>
                </c:pt>
                <c:pt idx="4">
                  <c:v>AuthorsPageTest </c:v>
                </c:pt>
                <c:pt idx="5">
                  <c:v>BooksPage </c:v>
                </c:pt>
                <c:pt idx="6">
                  <c:v>ContactPage </c:v>
                </c:pt>
                <c:pt idx="7">
                  <c:v>HomePage </c:v>
                </c:pt>
                <c:pt idx="8">
                  <c:v>LoginPage </c:v>
                </c:pt>
                <c:pt idx="9">
                  <c:v>RegistrationPage </c:v>
                </c:pt>
                <c:pt idx="10">
                  <c:v>UsersPage </c:v>
                </c:pt>
              </c:strCache>
            </c:strRef>
          </c:cat>
          <c:val>
            <c:numRef>
              <c:f>'User Optimized Tests'!$B$4:$L$4</c:f>
              <c:numCache>
                <c:formatCode>General</c:formatCode>
                <c:ptCount val="11"/>
                <c:pt idx="3">
                  <c:v>12</c:v>
                </c:pt>
                <c:pt idx="7">
                  <c:v>5</c:v>
                </c:pt>
                <c:pt idx="9">
                  <c:v>44</c:v>
                </c:pt>
                <c:pt idx="1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CA-415F-8581-F89A42B47766}"/>
            </c:ext>
          </c:extLst>
        </c:ser>
        <c:ser>
          <c:idx val="3"/>
          <c:order val="3"/>
          <c:tx>
            <c:strRef>
              <c:f>'User Optimized Tests'!$A$5</c:f>
              <c:strCache>
                <c:ptCount val="1"/>
                <c:pt idx="0">
                  <c:v>Scenario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'User Optimized Tests'!$B$1:$L$1</c:f>
              <c:strCache>
                <c:ptCount val="11"/>
                <c:pt idx="0">
                  <c:v>AddNewAuthorPage</c:v>
                </c:pt>
                <c:pt idx="1">
                  <c:v>AddNewBookPage </c:v>
                </c:pt>
                <c:pt idx="2">
                  <c:v>AdminDashboardPage </c:v>
                </c:pt>
                <c:pt idx="3">
                  <c:v>AdminContactMessagesPage </c:v>
                </c:pt>
                <c:pt idx="4">
                  <c:v>AuthorsPageTest </c:v>
                </c:pt>
                <c:pt idx="5">
                  <c:v>BooksPage </c:v>
                </c:pt>
                <c:pt idx="6">
                  <c:v>ContactPage </c:v>
                </c:pt>
                <c:pt idx="7">
                  <c:v>HomePage </c:v>
                </c:pt>
                <c:pt idx="8">
                  <c:v>LoginPage </c:v>
                </c:pt>
                <c:pt idx="9">
                  <c:v>RegistrationPage </c:v>
                </c:pt>
                <c:pt idx="10">
                  <c:v>UsersPage </c:v>
                </c:pt>
              </c:strCache>
            </c:strRef>
          </c:cat>
          <c:val>
            <c:numRef>
              <c:f>'User Optimized Tests'!$B$5:$L$5</c:f>
              <c:numCache>
                <c:formatCode>General</c:formatCode>
                <c:ptCount val="11"/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CA-415F-8581-F89A42B4776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89656319"/>
        <c:axId val="789656735"/>
      </c:barChart>
      <c:catAx>
        <c:axId val="7896563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9656735"/>
        <c:crosses val="autoZero"/>
        <c:auto val="1"/>
        <c:lblAlgn val="ctr"/>
        <c:lblOffset val="100"/>
        <c:noMultiLvlLbl val="0"/>
      </c:catAx>
      <c:valAx>
        <c:axId val="7896567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 másodpercben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965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firefox-optimized-results-avg'!$A$2,'firefox-optimized-results-avg'!$A$4,'firefox-optimized-results-avg'!$A$6,'firefox-optimized-results-avg'!$A$7,'firefox-optimized-results-avg'!$A$10,'firefox-optimized-results-avg'!$A$14,'firefox-optimized-results-avg'!$A$16,'firefox-optimized-results-avg'!$A$18,'firefox-optimized-results-avg'!$A$20,'firefox-optimized-results-avg'!$A$23,'firefox-optimized-results-avg'!$A$25)</c:f>
              <c:strCache>
                <c:ptCount val="11"/>
                <c:pt idx="0">
                  <c:v>Add New Author Page Test</c:v>
                </c:pt>
                <c:pt idx="1">
                  <c:v>Add New Book Page Test</c:v>
                </c:pt>
                <c:pt idx="2">
                  <c:v>Admin Dashboard Page Feature</c:v>
                </c:pt>
                <c:pt idx="3">
                  <c:v>Admin Contact Messages Page Test</c:v>
                </c:pt>
                <c:pt idx="4">
                  <c:v>Users Page Test</c:v>
                </c:pt>
                <c:pt idx="5">
                  <c:v>Authors Page Test</c:v>
                </c:pt>
                <c:pt idx="6">
                  <c:v>Books Page Test</c:v>
                </c:pt>
                <c:pt idx="7">
                  <c:v>Contact page test</c:v>
                </c:pt>
                <c:pt idx="8">
                  <c:v>Home Page Test</c:v>
                </c:pt>
                <c:pt idx="9">
                  <c:v>Login Page Test</c:v>
                </c:pt>
                <c:pt idx="10">
                  <c:v>Registration Page Test</c:v>
                </c:pt>
              </c:strCache>
            </c:strRef>
          </c:cat>
          <c:val>
            <c:numRef>
              <c:f>('firefox-optimized-results-avg'!$D$2,'firefox-optimized-results-avg'!$D$4,'firefox-optimized-results-avg'!$D$6,'firefox-optimized-results-avg'!$D$7,'firefox-optimized-results-avg'!$D$10,'firefox-optimized-results-avg'!$D$14,'firefox-optimized-results-avg'!$D$16,'firefox-optimized-results-avg'!$D$18,'firefox-optimized-results-avg'!$D$20,'firefox-optimized-results-avg'!$D$23,'firefox-optimized-results-avg'!$D$25)</c:f>
              <c:numCache>
                <c:formatCode>0.00</c:formatCode>
                <c:ptCount val="11"/>
                <c:pt idx="0">
                  <c:v>3.2218455700000002</c:v>
                </c:pt>
                <c:pt idx="1">
                  <c:v>2.30258538</c:v>
                </c:pt>
                <c:pt idx="2">
                  <c:v>9.6362374099999995E-2</c:v>
                </c:pt>
                <c:pt idx="3">
                  <c:v>0.75415048750000002</c:v>
                </c:pt>
                <c:pt idx="4">
                  <c:v>2.0255824499999902</c:v>
                </c:pt>
                <c:pt idx="5">
                  <c:v>1.0942915149999899</c:v>
                </c:pt>
                <c:pt idx="6">
                  <c:v>1.2472349300000001</c:v>
                </c:pt>
                <c:pt idx="7">
                  <c:v>0.65699022399999996</c:v>
                </c:pt>
                <c:pt idx="8">
                  <c:v>0.60702373949999999</c:v>
                </c:pt>
                <c:pt idx="9">
                  <c:v>2.8458384049999901</c:v>
                </c:pt>
                <c:pt idx="10">
                  <c:v>1.2103680000000001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18-4E5C-B51A-825E1FE2240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88900079"/>
        <c:axId val="788901327"/>
      </c:barChart>
      <c:catAx>
        <c:axId val="7889000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8901327"/>
        <c:crosses val="autoZero"/>
        <c:auto val="1"/>
        <c:lblAlgn val="ctr"/>
        <c:lblOffset val="100"/>
        <c:noMultiLvlLbl val="0"/>
      </c:catAx>
      <c:valAx>
        <c:axId val="7889013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 másodpercben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88900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opera-optimized-results-avg'!$A$2,'opera-optimized-results-avg'!$A$4,'opera-optimized-results-avg'!$A$6,'opera-optimized-results-avg'!$A$7,'opera-optimized-results-avg'!$A$10,'opera-optimized-results-avg'!$A$14,'opera-optimized-results-avg'!$A$16,'opera-optimized-results-avg'!$A$18,'opera-optimized-results-avg'!$A$20,'opera-optimized-results-avg'!$A$23,'opera-optimized-results-avg'!$A$25)</c:f>
              <c:strCache>
                <c:ptCount val="11"/>
                <c:pt idx="0">
                  <c:v>Add New Author Page Test</c:v>
                </c:pt>
                <c:pt idx="1">
                  <c:v>Add New Book Page Test</c:v>
                </c:pt>
                <c:pt idx="2">
                  <c:v>Admin Dashboard Page Feature</c:v>
                </c:pt>
                <c:pt idx="3">
                  <c:v>Admin Contact Messages Page Test</c:v>
                </c:pt>
                <c:pt idx="4">
                  <c:v>Users Page Test</c:v>
                </c:pt>
                <c:pt idx="5">
                  <c:v>Authors Page Test</c:v>
                </c:pt>
                <c:pt idx="6">
                  <c:v>Books Page Test</c:v>
                </c:pt>
                <c:pt idx="7">
                  <c:v>Contact page test</c:v>
                </c:pt>
                <c:pt idx="8">
                  <c:v>Home Page Test</c:v>
                </c:pt>
                <c:pt idx="9">
                  <c:v>Login Page Test</c:v>
                </c:pt>
                <c:pt idx="10">
                  <c:v>Registration Page Test</c:v>
                </c:pt>
              </c:strCache>
            </c:strRef>
          </c:cat>
          <c:val>
            <c:numRef>
              <c:f>('opera-optimized-results-avg'!$D$2,'opera-optimized-results-avg'!$D$4,'opera-optimized-results-avg'!$D$6,'opera-optimized-results-avg'!$D$7,'opera-optimized-results-avg'!$D$10,'opera-optimized-results-avg'!$D$14,'opera-optimized-results-avg'!$D$16,'opera-optimized-results-avg'!$D$18,'opera-optimized-results-avg'!$D$20,'opera-optimized-results-avg'!$D$23,'opera-optimized-results-avg'!$D$25)</c:f>
              <c:numCache>
                <c:formatCode>0.00</c:formatCode>
                <c:ptCount val="11"/>
                <c:pt idx="0">
                  <c:v>7.3130989749999902</c:v>
                </c:pt>
                <c:pt idx="1">
                  <c:v>6.9696861599999904</c:v>
                </c:pt>
                <c:pt idx="2">
                  <c:v>0.143404053999999</c:v>
                </c:pt>
                <c:pt idx="3">
                  <c:v>0.66017996149999902</c:v>
                </c:pt>
                <c:pt idx="4">
                  <c:v>1.8391291349999901</c:v>
                </c:pt>
                <c:pt idx="5">
                  <c:v>1.14287782</c:v>
                </c:pt>
                <c:pt idx="6">
                  <c:v>1.5261014850000001</c:v>
                </c:pt>
                <c:pt idx="7">
                  <c:v>0.89795795849999904</c:v>
                </c:pt>
                <c:pt idx="8">
                  <c:v>0.54106914250000004</c:v>
                </c:pt>
                <c:pt idx="9">
                  <c:v>2.7945281849999999</c:v>
                </c:pt>
                <c:pt idx="10">
                  <c:v>1.6658328999999901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57-43D5-B56A-F1D89507E3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94825727"/>
        <c:axId val="794819071"/>
      </c:barChart>
      <c:catAx>
        <c:axId val="794825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94819071"/>
        <c:crosses val="autoZero"/>
        <c:auto val="1"/>
        <c:lblAlgn val="ctr"/>
        <c:lblOffset val="100"/>
        <c:noMultiLvlLbl val="0"/>
      </c:catAx>
      <c:valAx>
        <c:axId val="794819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</a:t>
                </a:r>
                <a:r>
                  <a:rPr lang="hu-HU"/>
                  <a:t>dő másodpercben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794825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5074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762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629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898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472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10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6265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808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132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563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878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386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Webes alkalmazások tesztelési módszereinek tanulmányozása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hu-HU" dirty="0" smtClean="0"/>
          </a:p>
          <a:p>
            <a:endParaRPr lang="hu-HU" dirty="0"/>
          </a:p>
          <a:p>
            <a:r>
              <a:rPr lang="hu-HU" dirty="0" smtClean="0"/>
              <a:t>							</a:t>
            </a:r>
          </a:p>
          <a:p>
            <a:r>
              <a:rPr lang="hu-HU" dirty="0"/>
              <a:t>	</a:t>
            </a:r>
            <a:r>
              <a:rPr lang="hu-HU" dirty="0" smtClean="0"/>
              <a:t>							</a:t>
            </a:r>
            <a:r>
              <a:rPr lang="en-GB" dirty="0" err="1" smtClean="0"/>
              <a:t>Krist</a:t>
            </a:r>
            <a:r>
              <a:rPr lang="hu-HU" dirty="0" smtClean="0"/>
              <a:t>ó Zsolt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4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BDD</a:t>
            </a:r>
            <a:endParaRPr lang="hu-HU" dirty="0"/>
          </a:p>
        </p:txBody>
      </p:sp>
      <p:pic>
        <p:nvPicPr>
          <p:cNvPr id="5" name="Kép 4" descr="https://vikramviknowledgesharing.files.wordpress.com/2017/01/bdd-workflow-600x268.png?w=60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8" y="1690688"/>
            <a:ext cx="10328564" cy="4584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4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Object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18" y="2225342"/>
            <a:ext cx="3535238" cy="333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05" y="2225342"/>
            <a:ext cx="3554268" cy="3261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282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Saját keretrendszer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 smtClean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7" y="1324769"/>
            <a:ext cx="67437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1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framewor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75241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Mérések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Mikortól éri meg foglalkozni automatizált teszteléssel?</a:t>
            </a:r>
          </a:p>
          <a:p>
            <a:r>
              <a:rPr lang="hu-HU" dirty="0" smtClean="0"/>
              <a:t>Manuális VS Automatizált tesztek</a:t>
            </a:r>
          </a:p>
          <a:p>
            <a:r>
              <a:rPr lang="hu-HU" dirty="0" smtClean="0"/>
              <a:t>Naiv VS Optimalizált</a:t>
            </a:r>
          </a:p>
          <a:p>
            <a:r>
              <a:rPr lang="hu-HU" dirty="0" err="1" smtClean="0"/>
              <a:t>Firefox</a:t>
            </a:r>
            <a:r>
              <a:rPr lang="hu-HU" dirty="0" smtClean="0"/>
              <a:t>, Opera, </a:t>
            </a:r>
            <a:r>
              <a:rPr lang="hu-HU" dirty="0" err="1" smtClean="0"/>
              <a:t>Chrome</a:t>
            </a:r>
            <a:r>
              <a:rPr lang="hu-HU" dirty="0" smtClean="0"/>
              <a:t> böngészők</a:t>
            </a:r>
          </a:p>
          <a:p>
            <a:r>
              <a:rPr lang="hu-HU" dirty="0" smtClean="0"/>
              <a:t>Távoli VS Lokális szerver</a:t>
            </a:r>
          </a:p>
          <a:p>
            <a:r>
              <a:rPr lang="hu-HU" dirty="0" smtClean="0"/>
              <a:t>Teszt </a:t>
            </a:r>
            <a:r>
              <a:rPr lang="hu-HU" dirty="0" err="1" smtClean="0"/>
              <a:t>szkript</a:t>
            </a:r>
            <a:r>
              <a:rPr lang="hu-HU" dirty="0" smtClean="0"/>
              <a:t> – </a:t>
            </a:r>
            <a:r>
              <a:rPr lang="hu-HU" dirty="0" err="1" smtClean="0"/>
              <a:t>Cluecumber</a:t>
            </a:r>
            <a:endParaRPr lang="hu-HU" dirty="0" smtClean="0"/>
          </a:p>
          <a:p>
            <a:r>
              <a:rPr lang="hu-HU" dirty="0" smtClean="0"/>
              <a:t>5 felhasználó manuálisan</a:t>
            </a:r>
          </a:p>
          <a:p>
            <a:r>
              <a:rPr lang="hu-HU" dirty="0" smtClean="0"/>
              <a:t>100 alkalommal a keretrendszer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299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 fejlesztési idő </a:t>
            </a:r>
            <a:r>
              <a:rPr lang="hu-HU" dirty="0" smtClean="0"/>
              <a:t>percben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0016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192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</a:t>
            </a:r>
            <a:r>
              <a:rPr lang="hu-HU" dirty="0" err="1"/>
              <a:t>ális</a:t>
            </a:r>
            <a:r>
              <a:rPr lang="hu-HU" dirty="0"/>
              <a:t> naiv tesztelési </a:t>
            </a:r>
            <a:r>
              <a:rPr lang="hu-HU" dirty="0" smtClean="0"/>
              <a:t>eredmények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7302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0125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Naiv </a:t>
            </a:r>
            <a:r>
              <a:rPr lang="hu-HU" dirty="0" err="1" smtClean="0"/>
              <a:t>Feature</a:t>
            </a:r>
            <a:r>
              <a:rPr lang="hu-HU" dirty="0" smtClean="0"/>
              <a:t> futásidők - </a:t>
            </a:r>
            <a:r>
              <a:rPr lang="hu-HU" dirty="0" err="1" smtClean="0"/>
              <a:t>Firefox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447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4629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Naiv </a:t>
            </a:r>
            <a:r>
              <a:rPr lang="hu-HU" dirty="0" err="1" smtClean="0"/>
              <a:t>Feature</a:t>
            </a:r>
            <a:r>
              <a:rPr lang="hu-HU" dirty="0" smtClean="0"/>
              <a:t> futásidők - Opera</a:t>
            </a:r>
            <a:endParaRPr lang="hu-HU" dirty="0"/>
          </a:p>
        </p:txBody>
      </p:sp>
      <p:graphicFrame>
        <p:nvGraphicFramePr>
          <p:cNvPr id="7" name="Tartalom helye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8899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5696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Naiv </a:t>
            </a:r>
            <a:r>
              <a:rPr lang="hu-HU" dirty="0" err="1" smtClean="0"/>
              <a:t>Feature</a:t>
            </a:r>
            <a:r>
              <a:rPr lang="hu-HU" dirty="0" smtClean="0"/>
              <a:t> futásidők - </a:t>
            </a:r>
            <a:r>
              <a:rPr lang="hu-HU" dirty="0" err="1" smtClean="0"/>
              <a:t>Chrome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 noChangeAspect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128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Motiváció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Kíváncsiság</a:t>
            </a:r>
          </a:p>
          <a:p>
            <a:r>
              <a:rPr lang="hu-HU" dirty="0" smtClean="0"/>
              <a:t>Hogyan lehetne alkalmazni a munkámban?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58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Manuális VS Automatizált naiv tesztidők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 noChangeAspect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196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Manuális optimalizált tesztelés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 noChangeAspect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923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Optimalizált </a:t>
            </a:r>
            <a:r>
              <a:rPr lang="hu-HU" dirty="0" err="1" smtClean="0"/>
              <a:t>Feature</a:t>
            </a:r>
            <a:r>
              <a:rPr lang="hu-HU" dirty="0" smtClean="0"/>
              <a:t> futásidők - </a:t>
            </a:r>
            <a:r>
              <a:rPr lang="hu-HU" dirty="0" err="1" smtClean="0"/>
              <a:t>Firefox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408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Optimalizált </a:t>
            </a:r>
            <a:r>
              <a:rPr lang="hu-HU" dirty="0" err="1" smtClean="0"/>
              <a:t>Feature</a:t>
            </a:r>
            <a:r>
              <a:rPr lang="hu-HU" dirty="0" smtClean="0"/>
              <a:t> futásidők - Opera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6790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Optimalizált </a:t>
            </a:r>
            <a:r>
              <a:rPr lang="hu-HU" dirty="0" err="1" smtClean="0"/>
              <a:t>Feature</a:t>
            </a:r>
            <a:r>
              <a:rPr lang="hu-HU" dirty="0" smtClean="0"/>
              <a:t> futásidők</a:t>
            </a:r>
            <a:r>
              <a:rPr lang="hu-HU" baseline="0" dirty="0" smtClean="0"/>
              <a:t> - </a:t>
            </a:r>
            <a:r>
              <a:rPr lang="hu-HU" baseline="0" dirty="0" err="1" smtClean="0"/>
              <a:t>Chrome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3004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Optimalizált Tesztidők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437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Manuális VS Optimalizált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1526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62239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Távoli VS Lokális szerveren való futtatások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84834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Következtetések és tapasztalatok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Gyakori hibák?</a:t>
            </a:r>
          </a:p>
          <a:p>
            <a:r>
              <a:rPr lang="hu-HU" dirty="0" smtClean="0"/>
              <a:t>Mikor térül meg a befektetett munka?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8020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MyLibrary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JDK 8</a:t>
            </a:r>
          </a:p>
          <a:p>
            <a:r>
              <a:rPr lang="hu-HU" dirty="0" err="1" smtClean="0"/>
              <a:t>Maven</a:t>
            </a:r>
            <a:endParaRPr lang="hu-HU" dirty="0" smtClean="0"/>
          </a:p>
          <a:p>
            <a:r>
              <a:rPr lang="hu-HU" dirty="0" smtClean="0"/>
              <a:t>Spring Boot</a:t>
            </a:r>
          </a:p>
          <a:p>
            <a:r>
              <a:rPr lang="hu-HU" dirty="0" err="1" smtClean="0"/>
              <a:t>Thymeleaf</a:t>
            </a:r>
            <a:endParaRPr lang="hu-HU" dirty="0" smtClean="0"/>
          </a:p>
          <a:p>
            <a:r>
              <a:rPr lang="hu-HU" dirty="0" err="1" smtClean="0"/>
              <a:t>Bootstrap</a:t>
            </a:r>
            <a:r>
              <a:rPr lang="hu-HU" dirty="0" smtClean="0"/>
              <a:t> 4</a:t>
            </a:r>
          </a:p>
          <a:p>
            <a:r>
              <a:rPr lang="hu-HU" dirty="0" smtClean="0"/>
              <a:t>H2</a:t>
            </a:r>
          </a:p>
        </p:txBody>
      </p:sp>
      <p:pic>
        <p:nvPicPr>
          <p:cNvPr id="2052" name="Picture 4" descr="Image result for spring boot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84" y="2750765"/>
            <a:ext cx="3835843" cy="20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hymele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124" y="4888186"/>
            <a:ext cx="3862001" cy="78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4" y="4770452"/>
            <a:ext cx="2251652" cy="180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jav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542" y="171229"/>
            <a:ext cx="1341582" cy="245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av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418" y="1398217"/>
            <a:ext cx="3238500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4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MyLibrary</a:t>
            </a:r>
            <a:r>
              <a:rPr lang="hu-HU" dirty="0" smtClean="0"/>
              <a:t> Rétegei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215356"/>
            <a:ext cx="9944100" cy="3571875"/>
          </a:xfrm>
        </p:spPr>
      </p:pic>
    </p:spTree>
    <p:extLst>
      <p:ext uri="{BB962C8B-B14F-4D97-AF65-F5344CB8AC3E}">
        <p14:creationId xmlns:p14="http://schemas.microsoft.com/office/powerpoint/2010/main" val="14840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MyLibrary</a:t>
            </a:r>
            <a:r>
              <a:rPr lang="hu-HU" dirty="0" smtClean="0"/>
              <a:t> oldaltérkép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59" y="1825625"/>
            <a:ext cx="6715682" cy="4351338"/>
          </a:xfrm>
        </p:spPr>
      </p:pic>
    </p:spTree>
    <p:extLst>
      <p:ext uri="{BB962C8B-B14F-4D97-AF65-F5344CB8AC3E}">
        <p14:creationId xmlns:p14="http://schemas.microsoft.com/office/powerpoint/2010/main" val="474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WebAp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00914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Teszt automatizálási keretrendszerek</a:t>
            </a:r>
            <a:endParaRPr lang="hu-HU" dirty="0"/>
          </a:p>
        </p:txBody>
      </p:sp>
      <p:pic>
        <p:nvPicPr>
          <p:cNvPr id="4098" name="Picture 2" descr="Image result for what to choos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815" y="1825625"/>
            <a:ext cx="58563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5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Selenium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i="1" dirty="0" smtClean="0"/>
              <a:t>„ </a:t>
            </a:r>
            <a:r>
              <a:rPr lang="en-US" i="1" dirty="0" smtClean="0"/>
              <a:t>Selenium </a:t>
            </a:r>
            <a:r>
              <a:rPr lang="en-US" i="1" dirty="0"/>
              <a:t>automates browsers</a:t>
            </a:r>
            <a:r>
              <a:rPr lang="en-US" dirty="0"/>
              <a:t>. That's it! </a:t>
            </a:r>
            <a:r>
              <a:rPr lang="hu-HU" dirty="0" smtClean="0"/>
              <a:t>” – seleniumhq.org</a:t>
            </a:r>
            <a:endParaRPr lang="hu-HU" dirty="0"/>
          </a:p>
        </p:txBody>
      </p:sp>
      <p:pic>
        <p:nvPicPr>
          <p:cNvPr id="3074" name="Picture 2" descr="Image result for selen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39" y="2807566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Cucumber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122" name="Picture 2" descr="Cucumbe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57" y="2674937"/>
            <a:ext cx="300990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4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205</Words>
  <Application>Microsoft Office PowerPoint</Application>
  <PresentationFormat>Szélesvásznú</PresentationFormat>
  <Paragraphs>71</Paragraphs>
  <Slides>28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Office-téma</vt:lpstr>
      <vt:lpstr>Webes alkalmazások tesztelési módszereinek tanulmányozása</vt:lpstr>
      <vt:lpstr>Motiváció</vt:lpstr>
      <vt:lpstr>MyLibrary</vt:lpstr>
      <vt:lpstr>MyLibrary Rétegei</vt:lpstr>
      <vt:lpstr>MyLibrary oldaltérkép</vt:lpstr>
      <vt:lpstr>PowerPoint-bemutató</vt:lpstr>
      <vt:lpstr>Teszt automatizálási keretrendszerek</vt:lpstr>
      <vt:lpstr>Selenium</vt:lpstr>
      <vt:lpstr>Cucumber</vt:lpstr>
      <vt:lpstr>BDD</vt:lpstr>
      <vt:lpstr>Page Object model</vt:lpstr>
      <vt:lpstr>Saját keretrendszer</vt:lpstr>
      <vt:lpstr>PowerPoint-bemutató</vt:lpstr>
      <vt:lpstr>Mérések</vt:lpstr>
      <vt:lpstr>Teszt fejlesztési idő percben</vt:lpstr>
      <vt:lpstr>Manuális naiv tesztelési eredmények</vt:lpstr>
      <vt:lpstr>Naiv Feature futásidők - Firefox</vt:lpstr>
      <vt:lpstr>Naiv Feature futásidők - Opera</vt:lpstr>
      <vt:lpstr>Naiv Feature futásidők - Chrome</vt:lpstr>
      <vt:lpstr>Manuális VS Automatizált naiv tesztidők</vt:lpstr>
      <vt:lpstr>Manuális optimalizált tesztelés</vt:lpstr>
      <vt:lpstr>Optimalizált Feature futásidők - Firefox</vt:lpstr>
      <vt:lpstr>Optimalizált Feature futásidők - Opera</vt:lpstr>
      <vt:lpstr>Optimalizált Feature futásidők - Chrome</vt:lpstr>
      <vt:lpstr>Optimalizált Tesztidők</vt:lpstr>
      <vt:lpstr>Manuális VS Optimalizált</vt:lpstr>
      <vt:lpstr>Távoli VS Lokális szerveren való futtatások</vt:lpstr>
      <vt:lpstr>Következtetések és tapasztalatok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Webes alkalmazások tesztelési módszereinek tanulmányozása</dc:title>
  <dc:creator>Zsolt Kristó</dc:creator>
  <cp:lastModifiedBy>Zsolt Kristó</cp:lastModifiedBy>
  <cp:revision>26</cp:revision>
  <dcterms:created xsi:type="dcterms:W3CDTF">2019-07-04T21:02:17Z</dcterms:created>
  <dcterms:modified xsi:type="dcterms:W3CDTF">2019-07-05T19:54:29Z</dcterms:modified>
</cp:coreProperties>
</file>